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Layouts/slideLayout5.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7772400" cy="100584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57630"/>
    <a:srgbClr val="72B4A3"/>
    <a:srgbClr val="E1E7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774" autoAdjust="0"/>
  </p:normalViewPr>
  <p:slideViewPr>
    <p:cSldViewPr snapToGrid="0" snapToObjects="1">
      <p:cViewPr varScale="1">
        <p:scale>
          <a:sx n="71" d="100"/>
          <a:sy n="71" d="100"/>
        </p:scale>
        <p:origin x="202" y="67"/>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ustomXml" Target="../customXml/item2.xml"/><Relationship Id="rId3" Type="http://schemas.openxmlformats.org/officeDocument/2006/relationships/presProps" Target="presProps.xml"/><Relationship Id="rId7"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10" Type="http://schemas.openxmlformats.org/officeDocument/2006/relationships/customXml" Target="../customXml/item4.xml"/><Relationship Id="rId4" Type="http://schemas.openxmlformats.org/officeDocument/2006/relationships/viewProps" Target="viewProps.xml"/><Relationship Id="rId9"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82930" y="3118104"/>
            <a:ext cx="6606540" cy="211226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65860" y="5632704"/>
            <a:ext cx="5440680" cy="25146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9/7/2017</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388620" y="402336"/>
            <a:ext cx="6995160" cy="1609344"/>
          </a:xfrm>
          <a:prstGeom prst="rect">
            <a:avLst/>
          </a:prstGeom>
        </p:spPr>
        <p:txBody>
          <a:bodyPr lIns="0" tIns="0" rIns="0" bIns="0"/>
          <a:lstStyle>
            <a:lvl1pPr>
              <a:defRPr/>
            </a:lvl1pPr>
          </a:lstStyle>
          <a:p>
            <a:endParaRPr dirty="0"/>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9/7/2017</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388620" y="402336"/>
            <a:ext cx="6995160" cy="1609344"/>
          </a:xfrm>
          <a:prstGeom prst="rect">
            <a:avLst/>
          </a:prstGeom>
        </p:spPr>
        <p:txBody>
          <a:bodyPr lIns="0" tIns="0" rIns="0" bIns="0"/>
          <a:lstStyle>
            <a:lvl1pPr>
              <a:defRPr/>
            </a:lvl1pPr>
          </a:lstStyle>
          <a:p>
            <a:endParaRPr dirty="0"/>
          </a:p>
        </p:txBody>
      </p:sp>
      <p:sp>
        <p:nvSpPr>
          <p:cNvPr id="3" name="Holder 3"/>
          <p:cNvSpPr>
            <a:spLocks noGrp="1"/>
          </p:cNvSpPr>
          <p:nvPr>
            <p:ph sz="half" idx="2"/>
          </p:nvPr>
        </p:nvSpPr>
        <p:spPr>
          <a:xfrm>
            <a:off x="388620" y="2313432"/>
            <a:ext cx="3380994"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002786" y="2313432"/>
            <a:ext cx="3380994" cy="66385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9/7/2017</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388620" y="402336"/>
            <a:ext cx="6995160" cy="1609344"/>
          </a:xfrm>
          <a:prstGeom prst="rect">
            <a:avLst/>
          </a:prstGeom>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9/7/2017</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9/7/2017</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Holder 3"/>
          <p:cNvSpPr>
            <a:spLocks noGrp="1"/>
          </p:cNvSpPr>
          <p:nvPr>
            <p:ph type="body" idx="1"/>
          </p:nvPr>
        </p:nvSpPr>
        <p:spPr>
          <a:xfrm>
            <a:off x="388620" y="2313432"/>
            <a:ext cx="6995160"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642616" y="9354312"/>
            <a:ext cx="2487168" cy="50292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88620" y="9354312"/>
            <a:ext cx="1787652" cy="50292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9/7/2017</a:t>
            </a:fld>
            <a:endParaRPr lang="en-US"/>
          </a:p>
        </p:txBody>
      </p:sp>
      <p:sp>
        <p:nvSpPr>
          <p:cNvPr id="6" name="Holder 6"/>
          <p:cNvSpPr>
            <a:spLocks noGrp="1"/>
          </p:cNvSpPr>
          <p:nvPr>
            <p:ph type="sldNum" sz="quarter" idx="7"/>
          </p:nvPr>
        </p:nvSpPr>
        <p:spPr>
          <a:xfrm>
            <a:off x="5596128" y="9354312"/>
            <a:ext cx="1787652" cy="50292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uvm.edu/trc/research-reports/" TargetMode="External"/><Relationship Id="rId7" Type="http://schemas.openxmlformats.org/officeDocument/2006/relationships/image" Target="../media/image1.png"/><Relationship Id="rId2" Type="http://schemas.openxmlformats.org/officeDocument/2006/relationships/hyperlink" Target="http://www.uvm.edu/~transctr/pdf/" TargetMode="External"/><Relationship Id="rId1" Type="http://schemas.openxmlformats.org/officeDocument/2006/relationships/slideLayout" Target="../slideLayouts/slideLayout5.xml"/><Relationship Id="rId6" Type="http://schemas.openxmlformats.org/officeDocument/2006/relationships/hyperlink" Target="http://http/vtrans.vermont.gov/boards-councils/stic" TargetMode="External"/><Relationship Id="rId5" Type="http://schemas.openxmlformats.org/officeDocument/2006/relationships/hyperlink" Target="http://vtrans.vermont.gov/planning/research" TargetMode="External"/><Relationship Id="rId4" Type="http://schemas.openxmlformats.org/officeDocument/2006/relationships/hyperlink" Target="http://vtrans.vermont.gov/planning/research/2017symposiu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9" name="object 29"/>
          <p:cNvGraphicFramePr>
            <a:graphicFrameLocks noGrp="1"/>
          </p:cNvGraphicFramePr>
          <p:nvPr>
            <p:extLst>
              <p:ext uri="{D42A27DB-BD31-4B8C-83A1-F6EECF244321}">
                <p14:modId xmlns:p14="http://schemas.microsoft.com/office/powerpoint/2010/main" val="705160406"/>
              </p:ext>
            </p:extLst>
          </p:nvPr>
        </p:nvGraphicFramePr>
        <p:xfrm>
          <a:off x="393538" y="420078"/>
          <a:ext cx="6872287" cy="9696056"/>
        </p:xfrm>
        <a:graphic>
          <a:graphicData uri="http://schemas.openxmlformats.org/drawingml/2006/table">
            <a:tbl>
              <a:tblPr firstRow="1" bandRow="1">
                <a:tableStyleId>{2D5ABB26-0587-4C30-8999-92F81FD0307C}</a:tableStyleId>
              </a:tblPr>
              <a:tblGrid>
                <a:gridCol w="1880535">
                  <a:extLst>
                    <a:ext uri="{9D8B030D-6E8A-4147-A177-3AD203B41FA5}">
                      <a16:colId xmlns:a16="http://schemas.microsoft.com/office/drawing/2014/main" xmlns="" val="20000"/>
                    </a:ext>
                  </a:extLst>
                </a:gridCol>
                <a:gridCol w="4991752">
                  <a:extLst>
                    <a:ext uri="{9D8B030D-6E8A-4147-A177-3AD203B41FA5}">
                      <a16:colId xmlns:a16="http://schemas.microsoft.com/office/drawing/2014/main" xmlns="" val="20001"/>
                    </a:ext>
                  </a:extLst>
                </a:gridCol>
              </a:tblGrid>
              <a:tr h="495300">
                <a:tc rowSpan="2">
                  <a:txBody>
                    <a:bodyPr/>
                    <a:lstStyle/>
                    <a:p>
                      <a:pPr marL="201930" algn="ctr">
                        <a:lnSpc>
                          <a:spcPct val="100000"/>
                        </a:lnSpc>
                        <a:spcBef>
                          <a:spcPts val="844"/>
                        </a:spcBef>
                      </a:pPr>
                      <a:endParaRPr sz="1350" dirty="0">
                        <a:latin typeface="Times New Roman"/>
                        <a:cs typeface="Times New Roman"/>
                      </a:endParaRPr>
                    </a:p>
                  </a:txBody>
                  <a:tcPr marL="0" marR="0" marT="0" marB="0" vert="vert">
                    <a:lnL w="12699">
                      <a:solidFill>
                        <a:srgbClr val="395F3A"/>
                      </a:solidFill>
                      <a:prstDash val="solid"/>
                    </a:lnL>
                    <a:lnR w="12699">
                      <a:solidFill>
                        <a:srgbClr val="395F3A"/>
                      </a:solidFill>
                      <a:prstDash val="solid"/>
                    </a:lnR>
                    <a:lnT w="12699">
                      <a:solidFill>
                        <a:srgbClr val="395F3A"/>
                      </a:solidFill>
                      <a:prstDash val="solid"/>
                    </a:lnT>
                    <a:solidFill>
                      <a:srgbClr val="557630">
                        <a:alpha val="25000"/>
                      </a:srgbClr>
                    </a:solidFill>
                  </a:tcPr>
                </a:tc>
                <a:tc>
                  <a:txBody>
                    <a:bodyPr/>
                    <a:lstStyle/>
                    <a:p>
                      <a:pPr marL="302895">
                        <a:lnSpc>
                          <a:spcPct val="100000"/>
                        </a:lnSpc>
                        <a:spcBef>
                          <a:spcPts val="75"/>
                        </a:spcBef>
                      </a:pPr>
                      <a:r>
                        <a:rPr sz="3000" b="1" spc="114" dirty="0">
                          <a:solidFill>
                            <a:srgbClr val="FFFFFF"/>
                          </a:solidFill>
                          <a:effectLst>
                            <a:outerShdw blurRad="50800" dist="38100" dir="2700000" algn="tl" rotWithShape="0">
                              <a:prstClr val="black">
                                <a:alpha val="40000"/>
                              </a:prstClr>
                            </a:outerShdw>
                          </a:effectLst>
                          <a:latin typeface="Franklin Gothic Demi" panose="020B0703020102020204" pitchFamily="34" charset="0"/>
                          <a:cs typeface="Calibri"/>
                        </a:rPr>
                        <a:t>FACT</a:t>
                      </a:r>
                      <a:r>
                        <a:rPr sz="3000" b="1" spc="-165" dirty="0">
                          <a:solidFill>
                            <a:srgbClr val="FFFFFF"/>
                          </a:solidFill>
                          <a:effectLst>
                            <a:outerShdw blurRad="50800" dist="38100" dir="2700000" algn="tl" rotWithShape="0">
                              <a:prstClr val="black">
                                <a:alpha val="40000"/>
                              </a:prstClr>
                            </a:outerShdw>
                          </a:effectLst>
                          <a:latin typeface="Franklin Gothic Demi" panose="020B0703020102020204" pitchFamily="34" charset="0"/>
                          <a:cs typeface="Calibri"/>
                        </a:rPr>
                        <a:t> </a:t>
                      </a:r>
                      <a:r>
                        <a:rPr sz="3000" b="1" spc="165" dirty="0">
                          <a:solidFill>
                            <a:srgbClr val="FFFFFF"/>
                          </a:solidFill>
                          <a:effectLst>
                            <a:outerShdw blurRad="50800" dist="38100" dir="2700000" algn="tl" rotWithShape="0">
                              <a:prstClr val="black">
                                <a:alpha val="40000"/>
                              </a:prstClr>
                            </a:outerShdw>
                          </a:effectLst>
                          <a:latin typeface="Franklin Gothic Demi" panose="020B0703020102020204" pitchFamily="34" charset="0"/>
                          <a:cs typeface="Calibri"/>
                        </a:rPr>
                        <a:t>SHEET</a:t>
                      </a:r>
                      <a:endParaRPr sz="3000" dirty="0">
                        <a:effectLst>
                          <a:outerShdw blurRad="50800" dist="38100" dir="2700000" algn="tl" rotWithShape="0">
                            <a:prstClr val="black">
                              <a:alpha val="40000"/>
                            </a:prstClr>
                          </a:outerShdw>
                        </a:effectLst>
                        <a:latin typeface="Franklin Gothic Demi" panose="020B0703020102020204" pitchFamily="34" charset="0"/>
                        <a:cs typeface="Calibri"/>
                      </a:endParaRPr>
                    </a:p>
                  </a:txBody>
                  <a:tcPr marL="0" marR="0" marT="0" marB="0">
                    <a:lnL w="12699">
                      <a:solidFill>
                        <a:srgbClr val="395F3A"/>
                      </a:solidFill>
                      <a:prstDash val="solid"/>
                    </a:lnL>
                    <a:solidFill>
                      <a:srgbClr val="557630"/>
                    </a:solidFill>
                  </a:tcPr>
                </a:tc>
                <a:extLst>
                  <a:ext uri="{0D108BD9-81ED-4DB2-BD59-A6C34878D82A}">
                    <a16:rowId xmlns:a16="http://schemas.microsoft.com/office/drawing/2014/main" xmlns="" val="10000"/>
                  </a:ext>
                </a:extLst>
              </a:tr>
              <a:tr h="861059">
                <a:tc vMerge="1">
                  <a:txBody>
                    <a:bodyPr/>
                    <a:lstStyle/>
                    <a:p>
                      <a:endParaRPr/>
                    </a:p>
                  </a:txBody>
                  <a:tcPr marL="0" marR="0" marT="0" marB="0" vert="vert">
                    <a:lnL w="12699">
                      <a:solidFill>
                        <a:srgbClr val="395F3A"/>
                      </a:solidFill>
                      <a:prstDash val="solid"/>
                    </a:lnL>
                    <a:lnR w="12699">
                      <a:solidFill>
                        <a:srgbClr val="395F3A"/>
                      </a:solidFill>
                      <a:prstDash val="solid"/>
                    </a:lnR>
                    <a:lnT w="12699">
                      <a:solidFill>
                        <a:srgbClr val="395F3A"/>
                      </a:solidFill>
                      <a:prstDash val="solid"/>
                    </a:lnT>
                    <a:solidFill>
                      <a:srgbClr val="DDDBEC"/>
                    </a:solidFill>
                  </a:tcPr>
                </a:tc>
                <a:tc>
                  <a:txBody>
                    <a:bodyPr/>
                    <a:lstStyle/>
                    <a:p>
                      <a:pPr marL="196850" marR="186055">
                        <a:lnSpc>
                          <a:spcPts val="1800"/>
                        </a:lnSpc>
                        <a:spcBef>
                          <a:spcPts val="825"/>
                        </a:spcBef>
                      </a:pPr>
                      <a:endParaRPr lang="en-US" sz="1800" b="1" spc="35" dirty="0" smtClean="0">
                        <a:solidFill>
                          <a:srgbClr val="231F20"/>
                        </a:solidFill>
                        <a:latin typeface="Franklin Gothic Medium" panose="020B0603020102020204" pitchFamily="34" charset="0"/>
                        <a:cs typeface="Calibri"/>
                      </a:endParaRPr>
                    </a:p>
                    <a:p>
                      <a:pPr marL="196850" marR="186055">
                        <a:lnSpc>
                          <a:spcPts val="1800"/>
                        </a:lnSpc>
                        <a:spcBef>
                          <a:spcPts val="825"/>
                        </a:spcBef>
                      </a:pPr>
                      <a:r>
                        <a:rPr lang="en-US" sz="1800" b="1" spc="35" dirty="0" smtClean="0">
                          <a:solidFill>
                            <a:srgbClr val="231F20"/>
                          </a:solidFill>
                          <a:latin typeface="Franklin Gothic Medium" panose="020B0603020102020204" pitchFamily="34" charset="0"/>
                          <a:cs typeface="Calibri"/>
                        </a:rPr>
                        <a:t>Using Remote Data Collection to Identify Bridges and Culverts Susceptible to Blockage During Flooding Events</a:t>
                      </a:r>
                      <a:endParaRPr sz="1800" dirty="0">
                        <a:latin typeface="Franklin Gothic Medium" panose="020B0603020102020204" pitchFamily="34" charset="0"/>
                        <a:cs typeface="Calibri"/>
                      </a:endParaRPr>
                    </a:p>
                  </a:txBody>
                  <a:tcPr marL="0" marR="0" marT="0" marB="0">
                    <a:lnL w="12699">
                      <a:solidFill>
                        <a:srgbClr val="395F3A"/>
                      </a:solidFill>
                      <a:prstDash val="solid"/>
                    </a:lnL>
                  </a:tcPr>
                </a:tc>
                <a:extLst>
                  <a:ext uri="{0D108BD9-81ED-4DB2-BD59-A6C34878D82A}">
                    <a16:rowId xmlns:a16="http://schemas.microsoft.com/office/drawing/2014/main" xmlns="" val="10001"/>
                  </a:ext>
                </a:extLst>
              </a:tr>
              <a:tr h="145173">
                <a:tc>
                  <a:txBody>
                    <a:bodyPr/>
                    <a:lstStyle/>
                    <a:p>
                      <a:pPr algn="ctr"/>
                      <a:r>
                        <a:rPr lang="en-US" sz="1800" b="1" dirty="0" smtClean="0">
                          <a:solidFill>
                            <a:schemeClr val="bg1"/>
                          </a:solidFill>
                          <a:effectLst>
                            <a:outerShdw blurRad="50800" dist="38100" dir="2700000" algn="tl" rotWithShape="0">
                              <a:prstClr val="black">
                                <a:alpha val="40000"/>
                              </a:prstClr>
                            </a:outerShdw>
                          </a:effectLst>
                          <a:latin typeface="Calibri"/>
                          <a:cs typeface="Calibri"/>
                        </a:rPr>
                        <a:t>&amp; STIC Annual Meeting</a:t>
                      </a:r>
                      <a:endParaRPr sz="1800" b="1" dirty="0">
                        <a:solidFill>
                          <a:schemeClr val="bg1"/>
                        </a:solidFill>
                        <a:effectLst>
                          <a:outerShdw blurRad="50800" dist="38100" dir="2700000" algn="tl" rotWithShape="0">
                            <a:prstClr val="black">
                              <a:alpha val="40000"/>
                            </a:prstClr>
                          </a:outerShdw>
                        </a:effectLst>
                        <a:latin typeface="Calibri"/>
                        <a:cs typeface="Calibri"/>
                      </a:endParaRPr>
                    </a:p>
                  </a:txBody>
                  <a:tcPr marL="0" marR="0" marT="0" marB="0">
                    <a:lnL w="12699">
                      <a:solidFill>
                        <a:srgbClr val="395F3A"/>
                      </a:solidFill>
                      <a:prstDash val="solid"/>
                    </a:lnL>
                    <a:lnR w="12699">
                      <a:solidFill>
                        <a:srgbClr val="395F3A"/>
                      </a:solidFill>
                      <a:prstDash val="solid"/>
                    </a:lnR>
                    <a:solidFill>
                      <a:srgbClr val="557630"/>
                    </a:solidFill>
                  </a:tcPr>
                </a:tc>
                <a:tc>
                  <a:txBody>
                    <a:bodyPr/>
                    <a:lstStyle/>
                    <a:p>
                      <a:endParaRPr sz="1800" dirty="0">
                        <a:latin typeface="Calibri"/>
                        <a:cs typeface="Calibri"/>
                      </a:endParaRPr>
                    </a:p>
                  </a:txBody>
                  <a:tcPr marL="0" marR="0" marT="0" marB="0">
                    <a:lnL w="12699">
                      <a:solidFill>
                        <a:srgbClr val="395F3A"/>
                      </a:solidFill>
                      <a:prstDash val="solid"/>
                    </a:lnL>
                    <a:solidFill>
                      <a:srgbClr val="557630"/>
                    </a:solidFill>
                  </a:tcPr>
                </a:tc>
                <a:extLst>
                  <a:ext uri="{0D108BD9-81ED-4DB2-BD59-A6C34878D82A}">
                    <a16:rowId xmlns:a16="http://schemas.microsoft.com/office/drawing/2014/main" xmlns="" val="10002"/>
                  </a:ext>
                </a:extLst>
              </a:tr>
              <a:tr h="7636116">
                <a:tc>
                  <a:txBody>
                    <a:bodyPr/>
                    <a:lstStyle/>
                    <a:p>
                      <a:pPr>
                        <a:lnSpc>
                          <a:spcPct val="100000"/>
                        </a:lnSpc>
                        <a:spcBef>
                          <a:spcPts val="45"/>
                        </a:spcBef>
                      </a:pPr>
                      <a:endParaRPr sz="850" dirty="0">
                        <a:latin typeface="Times New Roman"/>
                        <a:cs typeface="Times New Roman"/>
                      </a:endParaRPr>
                    </a:p>
                    <a:p>
                      <a:pPr marL="152400">
                        <a:lnSpc>
                          <a:spcPct val="100000"/>
                        </a:lnSpc>
                        <a:spcBef>
                          <a:spcPts val="0"/>
                        </a:spcBef>
                      </a:pPr>
                      <a:r>
                        <a:rPr sz="1000" b="1" spc="30" dirty="0">
                          <a:solidFill>
                            <a:srgbClr val="231F20"/>
                          </a:solidFill>
                          <a:latin typeface="Franklin Gothic Book" panose="020B0503020102020204" pitchFamily="34" charset="0"/>
                          <a:cs typeface="Calibri"/>
                        </a:rPr>
                        <a:t>RESEARCH</a:t>
                      </a:r>
                      <a:r>
                        <a:rPr sz="1000" b="1" spc="-65" dirty="0">
                          <a:solidFill>
                            <a:srgbClr val="231F20"/>
                          </a:solidFill>
                          <a:latin typeface="Franklin Gothic Book" panose="020B0503020102020204" pitchFamily="34" charset="0"/>
                          <a:cs typeface="Calibri"/>
                        </a:rPr>
                        <a:t> </a:t>
                      </a:r>
                      <a:r>
                        <a:rPr sz="1000" b="1" spc="35" dirty="0">
                          <a:solidFill>
                            <a:srgbClr val="231F20"/>
                          </a:solidFill>
                          <a:latin typeface="Franklin Gothic Book" panose="020B0503020102020204" pitchFamily="34" charset="0"/>
                          <a:cs typeface="Calibri"/>
                        </a:rPr>
                        <a:t>PROJECT</a:t>
                      </a:r>
                      <a:r>
                        <a:rPr sz="1000" b="1" spc="-100" dirty="0">
                          <a:solidFill>
                            <a:srgbClr val="231F20"/>
                          </a:solidFill>
                          <a:latin typeface="Franklin Gothic Book" panose="020B0503020102020204" pitchFamily="34" charset="0"/>
                          <a:cs typeface="Calibri"/>
                        </a:rPr>
                        <a:t> </a:t>
                      </a:r>
                      <a:r>
                        <a:rPr sz="1000" b="1" spc="30" dirty="0">
                          <a:solidFill>
                            <a:srgbClr val="231F20"/>
                          </a:solidFill>
                          <a:latin typeface="Franklin Gothic Book" panose="020B0503020102020204" pitchFamily="34" charset="0"/>
                          <a:cs typeface="Calibri"/>
                        </a:rPr>
                        <a:t>TITLE</a:t>
                      </a:r>
                      <a:endParaRPr sz="1000" dirty="0">
                        <a:latin typeface="Franklin Gothic Book" panose="020B0503020102020204" pitchFamily="34" charset="0"/>
                        <a:cs typeface="Calibri"/>
                      </a:endParaRPr>
                    </a:p>
                    <a:p>
                      <a:pPr marL="151765" marR="153670">
                        <a:lnSpc>
                          <a:spcPct val="104200"/>
                        </a:lnSpc>
                        <a:spcBef>
                          <a:spcPts val="259"/>
                        </a:spcBef>
                      </a:pPr>
                      <a:r>
                        <a:rPr lang="en-US" sz="850" i="1" spc="-15" dirty="0" smtClean="0">
                          <a:solidFill>
                            <a:srgbClr val="231F20"/>
                          </a:solidFill>
                          <a:latin typeface="Palatino Linotype" panose="02040502050505030304" pitchFamily="18" charset="0"/>
                          <a:cs typeface="Calibri"/>
                        </a:rPr>
                        <a:t>Using Remote Data Collection to Identify Bridges and Culverts Susceptible to Blockage During Flooding Events</a:t>
                      </a:r>
                    </a:p>
                    <a:p>
                      <a:pPr marL="151765" marR="153670">
                        <a:lnSpc>
                          <a:spcPct val="104200"/>
                        </a:lnSpc>
                        <a:spcBef>
                          <a:spcPts val="259"/>
                        </a:spcBef>
                      </a:pPr>
                      <a:endParaRPr sz="850" dirty="0">
                        <a:latin typeface="Times New Roman"/>
                        <a:cs typeface="Times New Roman"/>
                      </a:endParaRPr>
                    </a:p>
                    <a:p>
                      <a:pPr marL="152400">
                        <a:lnSpc>
                          <a:spcPct val="100000"/>
                        </a:lnSpc>
                      </a:pPr>
                      <a:r>
                        <a:rPr sz="1050" b="1" dirty="0">
                          <a:solidFill>
                            <a:srgbClr val="231F20"/>
                          </a:solidFill>
                          <a:latin typeface="Franklin Gothic Book" panose="020B0503020102020204" pitchFamily="34" charset="0"/>
                          <a:cs typeface="Calibri"/>
                        </a:rPr>
                        <a:t>STUDY</a:t>
                      </a:r>
                      <a:r>
                        <a:rPr sz="1050" b="1" spc="-150" dirty="0">
                          <a:solidFill>
                            <a:srgbClr val="231F20"/>
                          </a:solidFill>
                          <a:latin typeface="Franklin Gothic Book" panose="020B0503020102020204" pitchFamily="34" charset="0"/>
                          <a:cs typeface="Calibri"/>
                        </a:rPr>
                        <a:t> </a:t>
                      </a:r>
                      <a:r>
                        <a:rPr sz="1050" b="1" spc="-10" dirty="0">
                          <a:solidFill>
                            <a:srgbClr val="231F20"/>
                          </a:solidFill>
                          <a:latin typeface="Franklin Gothic Book" panose="020B0503020102020204" pitchFamily="34" charset="0"/>
                          <a:cs typeface="Calibri"/>
                        </a:rPr>
                        <a:t>TIMELINE</a:t>
                      </a:r>
                      <a:endParaRPr sz="1050" dirty="0">
                        <a:latin typeface="Franklin Gothic Book" panose="020B0503020102020204" pitchFamily="34" charset="0"/>
                        <a:cs typeface="Calibri"/>
                      </a:endParaRPr>
                    </a:p>
                    <a:p>
                      <a:pPr marL="152400">
                        <a:lnSpc>
                          <a:spcPct val="100000"/>
                        </a:lnSpc>
                        <a:spcBef>
                          <a:spcPts val="240"/>
                        </a:spcBef>
                      </a:pPr>
                      <a:r>
                        <a:rPr lang="en-US" sz="850" spc="-10" dirty="0" smtClean="0">
                          <a:solidFill>
                            <a:srgbClr val="231F20"/>
                          </a:solidFill>
                          <a:latin typeface="Palatino Linotype" panose="02040502050505030304" pitchFamily="18" charset="0"/>
                          <a:cs typeface="Calibri"/>
                        </a:rPr>
                        <a:t>October 2014 </a:t>
                      </a:r>
                      <a:r>
                        <a:rPr lang="en-US" sz="850" spc="-10" baseline="0" dirty="0" smtClean="0">
                          <a:solidFill>
                            <a:srgbClr val="231F20"/>
                          </a:solidFill>
                          <a:latin typeface="Palatino Linotype" panose="02040502050505030304" pitchFamily="18" charset="0"/>
                          <a:cs typeface="Calibri"/>
                        </a:rPr>
                        <a:t>– October 2016</a:t>
                      </a:r>
                      <a:endParaRPr sz="850" dirty="0">
                        <a:latin typeface="Palatino Linotype" panose="02040502050505030304" pitchFamily="18" charset="0"/>
                        <a:cs typeface="Calibri"/>
                      </a:endParaRPr>
                    </a:p>
                    <a:p>
                      <a:pPr>
                        <a:lnSpc>
                          <a:spcPct val="100000"/>
                        </a:lnSpc>
                        <a:spcBef>
                          <a:spcPts val="50"/>
                        </a:spcBef>
                      </a:pPr>
                      <a:endParaRPr sz="850" dirty="0">
                        <a:latin typeface="Franklin Gothic Book" panose="020B0503020102020204" pitchFamily="34" charset="0"/>
                        <a:cs typeface="Times New Roman"/>
                      </a:endParaRPr>
                    </a:p>
                    <a:p>
                      <a:pPr marL="152400">
                        <a:lnSpc>
                          <a:spcPct val="100000"/>
                        </a:lnSpc>
                      </a:pPr>
                      <a:r>
                        <a:rPr sz="1000" b="1" spc="15" dirty="0">
                          <a:solidFill>
                            <a:srgbClr val="231F20"/>
                          </a:solidFill>
                          <a:latin typeface="Franklin Gothic Book" panose="020B0503020102020204" pitchFamily="34" charset="0"/>
                          <a:cs typeface="Calibri"/>
                        </a:rPr>
                        <a:t>PRINCIPAL</a:t>
                      </a:r>
                      <a:r>
                        <a:rPr sz="1000" b="1" spc="-90" dirty="0">
                          <a:solidFill>
                            <a:srgbClr val="231F20"/>
                          </a:solidFill>
                          <a:latin typeface="Franklin Gothic Book" panose="020B0503020102020204" pitchFamily="34" charset="0"/>
                          <a:cs typeface="Calibri"/>
                        </a:rPr>
                        <a:t> </a:t>
                      </a:r>
                      <a:r>
                        <a:rPr sz="1000" b="1" spc="10" dirty="0">
                          <a:solidFill>
                            <a:srgbClr val="231F20"/>
                          </a:solidFill>
                          <a:latin typeface="Franklin Gothic Book" panose="020B0503020102020204" pitchFamily="34" charset="0"/>
                          <a:cs typeface="Calibri"/>
                        </a:rPr>
                        <a:t>INVESTIGATOR</a:t>
                      </a:r>
                      <a:endParaRPr sz="1000" dirty="0">
                        <a:latin typeface="Franklin Gothic Book" panose="020B0503020102020204" pitchFamily="34" charset="0"/>
                        <a:cs typeface="Calibri"/>
                      </a:endParaRPr>
                    </a:p>
                    <a:p>
                      <a:pPr marL="152400">
                        <a:lnSpc>
                          <a:spcPct val="100000"/>
                        </a:lnSpc>
                        <a:spcBef>
                          <a:spcPts val="300"/>
                        </a:spcBef>
                      </a:pPr>
                      <a:r>
                        <a:rPr lang="en-US" sz="800" spc="-20" dirty="0" smtClean="0">
                          <a:solidFill>
                            <a:srgbClr val="231F20"/>
                          </a:solidFill>
                          <a:latin typeface="Palatino Linotype" panose="02040502050505030304" pitchFamily="18" charset="0"/>
                          <a:cs typeface="Calibri"/>
                        </a:rPr>
                        <a:t>James Sullivan, UVM TRC, </a:t>
                      </a:r>
                      <a:r>
                        <a:rPr lang="en-US" sz="800" spc="-20" dirty="0" smtClean="0">
                          <a:solidFill>
                            <a:srgbClr val="231F20"/>
                          </a:solidFill>
                          <a:latin typeface="Palatino Linotype" panose="02040502050505030304" pitchFamily="18" charset="0"/>
                          <a:cs typeface="Calibri"/>
                        </a:rPr>
                        <a:t>PI </a:t>
                      </a:r>
                      <a:r>
                        <a:rPr lang="en-US" sz="800" spc="-20" baseline="0" dirty="0" smtClean="0">
                          <a:solidFill>
                            <a:srgbClr val="231F20"/>
                          </a:solidFill>
                          <a:latin typeface="Palatino Linotype" panose="02040502050505030304" pitchFamily="18" charset="0"/>
                          <a:cs typeface="Calibri"/>
                        </a:rPr>
                        <a:t>       </a:t>
                      </a:r>
                      <a:r>
                        <a:rPr lang="en-US" sz="800" spc="-20" dirty="0" smtClean="0">
                          <a:solidFill>
                            <a:srgbClr val="231F20"/>
                          </a:solidFill>
                          <a:latin typeface="Palatino Linotype" panose="02040502050505030304" pitchFamily="18" charset="0"/>
                          <a:cs typeface="Calibri"/>
                        </a:rPr>
                        <a:t>Jarlath O’Neill-Dunne,</a:t>
                      </a:r>
                      <a:r>
                        <a:rPr lang="en-US" sz="800" spc="-20" baseline="0" dirty="0" smtClean="0">
                          <a:solidFill>
                            <a:srgbClr val="231F20"/>
                          </a:solidFill>
                          <a:latin typeface="Palatino Linotype" panose="02040502050505030304" pitchFamily="18" charset="0"/>
                          <a:cs typeface="Calibri"/>
                        </a:rPr>
                        <a:t> UVM SAL, PI</a:t>
                      </a:r>
                      <a:endParaRPr sz="800" dirty="0">
                        <a:latin typeface="Palatino Linotype" panose="02040502050505030304" pitchFamily="18" charset="0"/>
                        <a:cs typeface="Calibri"/>
                      </a:endParaRPr>
                    </a:p>
                    <a:p>
                      <a:pPr marL="152400">
                        <a:lnSpc>
                          <a:spcPct val="100000"/>
                        </a:lnSpc>
                      </a:pPr>
                      <a:endParaRPr lang="en-US" sz="1050" b="1" spc="-120" dirty="0" smtClean="0">
                        <a:solidFill>
                          <a:srgbClr val="231F20"/>
                        </a:solidFill>
                        <a:latin typeface="Calibri"/>
                        <a:cs typeface="Calibri"/>
                      </a:endParaRPr>
                    </a:p>
                    <a:p>
                      <a:pPr marL="152400">
                        <a:lnSpc>
                          <a:spcPct val="100000"/>
                        </a:lnSpc>
                      </a:pPr>
                      <a:r>
                        <a:rPr lang="en-US" sz="1050" b="1" spc="-120" dirty="0" smtClean="0">
                          <a:solidFill>
                            <a:srgbClr val="231F20"/>
                          </a:solidFill>
                          <a:latin typeface="Franklin Gothic Book" panose="020B0503020102020204" pitchFamily="34" charset="0"/>
                          <a:cs typeface="Calibri"/>
                        </a:rPr>
                        <a:t>VTRANS </a:t>
                      </a:r>
                      <a:r>
                        <a:rPr sz="1050" b="1" spc="-120" dirty="0" smtClean="0">
                          <a:solidFill>
                            <a:srgbClr val="231F20"/>
                          </a:solidFill>
                          <a:latin typeface="Franklin Gothic Book" panose="020B0503020102020204" pitchFamily="34" charset="0"/>
                          <a:cs typeface="Calibri"/>
                        </a:rPr>
                        <a:t> </a:t>
                      </a:r>
                      <a:r>
                        <a:rPr sz="1050" b="1" spc="-10" dirty="0" smtClean="0">
                          <a:solidFill>
                            <a:srgbClr val="231F20"/>
                          </a:solidFill>
                          <a:latin typeface="Franklin Gothic Book" panose="020B0503020102020204" pitchFamily="34" charset="0"/>
                          <a:cs typeface="Calibri"/>
                        </a:rPr>
                        <a:t>CONTACT</a:t>
                      </a:r>
                      <a:r>
                        <a:rPr lang="en-US" sz="1050" b="1" spc="-10" dirty="0" smtClean="0">
                          <a:solidFill>
                            <a:srgbClr val="231F20"/>
                          </a:solidFill>
                          <a:latin typeface="Franklin Gothic Book" panose="020B0503020102020204" pitchFamily="34" charset="0"/>
                          <a:cs typeface="Calibri"/>
                        </a:rPr>
                        <a:t>(S)</a:t>
                      </a:r>
                    </a:p>
                    <a:p>
                      <a:pPr marL="152400" marR="0" lvl="0" indent="0" defTabSz="914400" eaLnBrk="1" fontAlgn="auto" latinLnBrk="0" hangingPunct="1">
                        <a:lnSpc>
                          <a:spcPct val="100000"/>
                        </a:lnSpc>
                        <a:spcBef>
                          <a:spcPts val="0"/>
                        </a:spcBef>
                        <a:spcAft>
                          <a:spcPts val="0"/>
                        </a:spcAft>
                        <a:buClrTx/>
                        <a:buSzTx/>
                        <a:buFontTx/>
                        <a:buNone/>
                        <a:tabLst/>
                        <a:defRPr/>
                      </a:pPr>
                      <a:r>
                        <a:rPr lang="en-US" sz="850" spc="-20" dirty="0" smtClean="0">
                          <a:solidFill>
                            <a:srgbClr val="231F20"/>
                          </a:solidFill>
                          <a:latin typeface="Palatino Linotype" panose="02040502050505030304" pitchFamily="18" charset="0"/>
                          <a:cs typeface="Calibri"/>
                        </a:rPr>
                        <a:t>Scott Rogers. Director, Maintenance &amp; Operations Bureau</a:t>
                      </a:r>
                    </a:p>
                    <a:p>
                      <a:pPr marL="152400">
                        <a:lnSpc>
                          <a:spcPct val="100000"/>
                        </a:lnSpc>
                      </a:pPr>
                      <a:endParaRPr lang="en-US" sz="850" spc="-35" dirty="0" smtClean="0">
                        <a:solidFill>
                          <a:srgbClr val="231F20"/>
                        </a:solidFill>
                        <a:latin typeface="Calibri"/>
                        <a:ea typeface="+mn-ea"/>
                        <a:cs typeface="Calibri"/>
                      </a:endParaRPr>
                    </a:p>
                    <a:p>
                      <a:pPr>
                        <a:lnSpc>
                          <a:spcPct val="100000"/>
                        </a:lnSpc>
                        <a:spcBef>
                          <a:spcPts val="30"/>
                        </a:spcBef>
                      </a:pPr>
                      <a:endParaRPr sz="1000" dirty="0">
                        <a:latin typeface="Franklin Gothic Book" panose="020B0503020102020204" pitchFamily="34" charset="0"/>
                        <a:cs typeface="Times New Roman"/>
                      </a:endParaRPr>
                    </a:p>
                    <a:p>
                      <a:pPr marL="152400">
                        <a:lnSpc>
                          <a:spcPct val="100000"/>
                        </a:lnSpc>
                      </a:pPr>
                      <a:r>
                        <a:rPr sz="1050" b="1" spc="-30" dirty="0">
                          <a:solidFill>
                            <a:srgbClr val="231F20"/>
                          </a:solidFill>
                          <a:latin typeface="Franklin Gothic Book" panose="020B0503020102020204" pitchFamily="34" charset="0"/>
                          <a:cs typeface="Calibri"/>
                        </a:rPr>
                        <a:t>MORE</a:t>
                      </a:r>
                      <a:r>
                        <a:rPr sz="1050" b="1" spc="-110" dirty="0">
                          <a:solidFill>
                            <a:srgbClr val="231F20"/>
                          </a:solidFill>
                          <a:latin typeface="Franklin Gothic Book" panose="020B0503020102020204" pitchFamily="34" charset="0"/>
                          <a:cs typeface="Calibri"/>
                        </a:rPr>
                        <a:t> </a:t>
                      </a:r>
                      <a:r>
                        <a:rPr sz="1050" b="1" spc="-25" dirty="0">
                          <a:solidFill>
                            <a:srgbClr val="231F20"/>
                          </a:solidFill>
                          <a:latin typeface="Franklin Gothic Book" panose="020B0503020102020204" pitchFamily="34" charset="0"/>
                          <a:cs typeface="Calibri"/>
                        </a:rPr>
                        <a:t>INFORMATION</a:t>
                      </a:r>
                      <a:endParaRPr sz="1050" dirty="0">
                        <a:latin typeface="Franklin Gothic Book" panose="020B0503020102020204" pitchFamily="34" charset="0"/>
                        <a:cs typeface="Calibri"/>
                      </a:endParaRPr>
                    </a:p>
                    <a:p>
                      <a:pPr marL="152400" marR="154940">
                        <a:lnSpc>
                          <a:spcPts val="1000"/>
                        </a:lnSpc>
                        <a:spcBef>
                          <a:spcPts val="290"/>
                        </a:spcBef>
                      </a:pPr>
                      <a:r>
                        <a:rPr lang="en-US" sz="850" i="1" dirty="0" smtClean="0">
                          <a:solidFill>
                            <a:srgbClr val="231F20"/>
                          </a:solidFill>
                          <a:latin typeface="Palatino Linotype" panose="02040502050505030304" pitchFamily="18" charset="0"/>
                          <a:cs typeface="Calibri"/>
                          <a:hlinkClick r:id="rId2"/>
                        </a:rPr>
                        <a:t>Research </a:t>
                      </a:r>
                      <a:r>
                        <a:rPr lang="en-US" sz="850" i="1" baseline="0" dirty="0" smtClean="0">
                          <a:solidFill>
                            <a:srgbClr val="231F20"/>
                          </a:solidFill>
                          <a:latin typeface="Palatino Linotype" panose="02040502050505030304" pitchFamily="18" charset="0"/>
                          <a:cs typeface="Calibri"/>
                          <a:hlinkClick r:id="rId2"/>
                        </a:rPr>
                        <a:t>will add link to the final report </a:t>
                      </a:r>
                      <a:r>
                        <a:rPr lang="en-US" sz="850" i="1" baseline="0" dirty="0" smtClean="0">
                          <a:solidFill>
                            <a:srgbClr val="231F20"/>
                          </a:solidFill>
                          <a:latin typeface="Palatino Linotype" panose="02040502050505030304" pitchFamily="18" charset="0"/>
                          <a:cs typeface="Calibri"/>
                          <a:hlinkClick r:id="rId2"/>
                        </a:rPr>
                        <a:t>and </a:t>
                      </a:r>
                      <a:r>
                        <a:rPr lang="en-US" sz="850" i="1" baseline="0" dirty="0" smtClean="0">
                          <a:solidFill>
                            <a:srgbClr val="231F20"/>
                          </a:solidFill>
                          <a:latin typeface="Palatino Linotype" panose="02040502050505030304" pitchFamily="18" charset="0"/>
                          <a:cs typeface="Calibri"/>
                          <a:hlinkClick r:id="rId2"/>
                        </a:rPr>
                        <a:t>other materials on </a:t>
                      </a:r>
                      <a:r>
                        <a:rPr lang="en-US" sz="850" i="1" baseline="0" dirty="0" err="1" smtClean="0">
                          <a:solidFill>
                            <a:srgbClr val="231F20"/>
                          </a:solidFill>
                          <a:latin typeface="Palatino Linotype" panose="02040502050505030304" pitchFamily="18" charset="0"/>
                          <a:cs typeface="Calibri"/>
                          <a:hlinkClick r:id="rId2"/>
                        </a:rPr>
                        <a:t>VTrans</a:t>
                      </a:r>
                      <a:r>
                        <a:rPr lang="en-US" sz="850" i="1" baseline="0" dirty="0" smtClean="0">
                          <a:solidFill>
                            <a:srgbClr val="231F20"/>
                          </a:solidFill>
                          <a:latin typeface="Palatino Linotype" panose="02040502050505030304" pitchFamily="18" charset="0"/>
                          <a:cs typeface="Calibri"/>
                          <a:hlinkClick r:id="rId2"/>
                        </a:rPr>
                        <a:t> </a:t>
                      </a:r>
                      <a:r>
                        <a:rPr lang="en-US" sz="850" i="1" baseline="0" dirty="0" smtClean="0">
                          <a:solidFill>
                            <a:srgbClr val="231F20"/>
                          </a:solidFill>
                          <a:latin typeface="Palatino Linotype" panose="02040502050505030304" pitchFamily="18" charset="0"/>
                          <a:cs typeface="Calibri"/>
                          <a:hlinkClick r:id="rId2"/>
                        </a:rPr>
                        <a:t>website</a:t>
                      </a:r>
                      <a:endParaRPr lang="en-US" sz="850" dirty="0" smtClean="0">
                        <a:latin typeface="Times New Roman"/>
                        <a:cs typeface="Times New Roman"/>
                      </a:endParaRPr>
                    </a:p>
                    <a:p>
                      <a:pPr marL="152400" marR="154940">
                        <a:lnSpc>
                          <a:spcPts val="1000"/>
                        </a:lnSpc>
                        <a:spcBef>
                          <a:spcPts val="290"/>
                        </a:spcBef>
                      </a:pPr>
                      <a:r>
                        <a:rPr lang="en-US" sz="850" dirty="0" smtClean="0">
                          <a:latin typeface="Times New Roman"/>
                          <a:cs typeface="Times New Roman"/>
                        </a:rPr>
                        <a:t>Full report is no. 16-003 at </a:t>
                      </a:r>
                      <a:r>
                        <a:rPr lang="en-US" sz="850" dirty="0" smtClean="0">
                          <a:latin typeface="Times New Roman"/>
                          <a:cs typeface="Times New Roman"/>
                          <a:hlinkClick r:id="rId3"/>
                        </a:rPr>
                        <a:t>http://www.uvm.edu/trc/research-reports/</a:t>
                      </a:r>
                      <a:endParaRPr lang="en-US" sz="850" dirty="0" smtClean="0">
                        <a:latin typeface="Times New Roman"/>
                        <a:cs typeface="Times New Roman"/>
                      </a:endParaRPr>
                    </a:p>
                    <a:p>
                      <a:pPr marL="152400" marR="154940">
                        <a:lnSpc>
                          <a:spcPts val="1000"/>
                        </a:lnSpc>
                        <a:spcBef>
                          <a:spcPts val="290"/>
                        </a:spcBef>
                      </a:pPr>
                      <a:endParaRPr lang="en-US" sz="850" dirty="0" smtClean="0">
                        <a:latin typeface="Palatino Linotype" panose="02040502050505030304" pitchFamily="18" charset="0"/>
                        <a:cs typeface="Times New Roman"/>
                      </a:endParaRPr>
                    </a:p>
                    <a:p>
                      <a:pPr marL="152400" marR="154940">
                        <a:lnSpc>
                          <a:spcPts val="1000"/>
                        </a:lnSpc>
                        <a:spcBef>
                          <a:spcPts val="290"/>
                        </a:spcBef>
                      </a:pPr>
                      <a:r>
                        <a:rPr lang="en-US" sz="850" dirty="0" smtClean="0">
                          <a:latin typeface="Palatino Linotype" panose="02040502050505030304" pitchFamily="18" charset="0"/>
                          <a:cs typeface="Times New Roman"/>
                        </a:rPr>
                        <a:t>This fact sheet</a:t>
                      </a:r>
                      <a:r>
                        <a:rPr lang="en-US" sz="850" baseline="0" dirty="0" smtClean="0">
                          <a:latin typeface="Palatino Linotype" panose="02040502050505030304" pitchFamily="18" charset="0"/>
                          <a:cs typeface="Times New Roman"/>
                        </a:rPr>
                        <a:t> was prepared for the 2017 </a:t>
                      </a:r>
                      <a:r>
                        <a:rPr lang="en-US" sz="850" baseline="0" dirty="0" err="1" smtClean="0">
                          <a:latin typeface="Palatino Linotype" panose="02040502050505030304" pitchFamily="18" charset="0"/>
                          <a:cs typeface="Times New Roman"/>
                        </a:rPr>
                        <a:t>VTrans</a:t>
                      </a:r>
                      <a:r>
                        <a:rPr lang="en-US" sz="850" baseline="0" dirty="0" smtClean="0">
                          <a:latin typeface="Palatino Linotype" panose="02040502050505030304" pitchFamily="18" charset="0"/>
                          <a:cs typeface="Times New Roman"/>
                        </a:rPr>
                        <a:t> Research Symposium &amp; STIC Annual Meeting held </a:t>
                      </a:r>
                      <a:r>
                        <a:rPr lang="en-US" sz="850" b="1" baseline="0" dirty="0" smtClean="0">
                          <a:latin typeface="Palatino Linotype" panose="02040502050505030304" pitchFamily="18" charset="0"/>
                          <a:cs typeface="Times New Roman"/>
                        </a:rPr>
                        <a:t>on September 28, 2017</a:t>
                      </a:r>
                      <a:r>
                        <a:rPr lang="en-US" sz="850" baseline="0" dirty="0" smtClean="0">
                          <a:latin typeface="Palatino Linotype" panose="02040502050505030304" pitchFamily="18" charset="0"/>
                          <a:cs typeface="Times New Roman"/>
                        </a:rPr>
                        <a:t> at National Life in Montpelier, VT.  8:00 am– 12:00 pm.</a:t>
                      </a:r>
                    </a:p>
                    <a:p>
                      <a:pPr marL="152400" marR="154940">
                        <a:lnSpc>
                          <a:spcPts val="1000"/>
                        </a:lnSpc>
                        <a:spcBef>
                          <a:spcPts val="290"/>
                        </a:spcBef>
                      </a:pPr>
                      <a:endParaRPr lang="en-US" sz="850" baseline="0" dirty="0" smtClean="0">
                        <a:latin typeface="Palatino Linotype" panose="02040502050505030304" pitchFamily="18" charset="0"/>
                        <a:cs typeface="Times New Roman"/>
                      </a:endParaRPr>
                    </a:p>
                    <a:p>
                      <a:pPr marL="152400" marR="154940">
                        <a:lnSpc>
                          <a:spcPts val="1000"/>
                        </a:lnSpc>
                        <a:spcBef>
                          <a:spcPts val="290"/>
                        </a:spcBef>
                      </a:pPr>
                      <a:r>
                        <a:rPr lang="en-US" sz="850" baseline="0" dirty="0" smtClean="0">
                          <a:latin typeface="Palatino Linotype" panose="02040502050505030304" pitchFamily="18" charset="0"/>
                          <a:cs typeface="Times New Roman"/>
                        </a:rPr>
                        <a:t>Fact sheets can be found for additional projects featured at the 2017 Symposium at </a:t>
                      </a:r>
                      <a:r>
                        <a:rPr lang="en-US" sz="850" baseline="0" dirty="0" smtClean="0">
                          <a:latin typeface="Palatino Linotype" panose="02040502050505030304" pitchFamily="18" charset="0"/>
                          <a:cs typeface="Times New Roman"/>
                          <a:hlinkClick r:id="rId4"/>
                        </a:rPr>
                        <a:t>http://vtrans.vermont.gov/planning/research/2017symposium</a:t>
                      </a:r>
                      <a:r>
                        <a:rPr lang="en-US" sz="850" baseline="0" dirty="0" smtClean="0">
                          <a:latin typeface="Palatino Linotype" panose="02040502050505030304" pitchFamily="18" charset="0"/>
                          <a:cs typeface="Times New Roman"/>
                        </a:rPr>
                        <a:t> </a:t>
                      </a:r>
                    </a:p>
                    <a:p>
                      <a:pPr marL="152400" marR="154940">
                        <a:lnSpc>
                          <a:spcPts val="1000"/>
                        </a:lnSpc>
                        <a:spcBef>
                          <a:spcPts val="290"/>
                        </a:spcBef>
                      </a:pPr>
                      <a:endParaRPr lang="en-US" sz="850" baseline="0" dirty="0" smtClean="0">
                        <a:latin typeface="Palatino Linotype" panose="02040502050505030304" pitchFamily="18" charset="0"/>
                        <a:cs typeface="Times New Roman"/>
                      </a:endParaRPr>
                    </a:p>
                    <a:p>
                      <a:pPr marL="152400" marR="154940">
                        <a:lnSpc>
                          <a:spcPts val="1000"/>
                        </a:lnSpc>
                        <a:spcBef>
                          <a:spcPts val="290"/>
                        </a:spcBef>
                      </a:pPr>
                      <a:r>
                        <a:rPr lang="en-US" sz="850" baseline="0" dirty="0" smtClean="0">
                          <a:latin typeface="Palatino Linotype" panose="02040502050505030304" pitchFamily="18" charset="0"/>
                          <a:cs typeface="Times New Roman"/>
                        </a:rPr>
                        <a:t>Additional information about the </a:t>
                      </a:r>
                      <a:r>
                        <a:rPr lang="en-US" sz="850" b="1" baseline="0" dirty="0" err="1" smtClean="0">
                          <a:latin typeface="Palatino Linotype" panose="02040502050505030304" pitchFamily="18" charset="0"/>
                          <a:cs typeface="Times New Roman"/>
                        </a:rPr>
                        <a:t>VTrans</a:t>
                      </a:r>
                      <a:r>
                        <a:rPr lang="en-US" sz="850" b="1" baseline="0" dirty="0" smtClean="0">
                          <a:latin typeface="Palatino Linotype" panose="02040502050505030304" pitchFamily="18" charset="0"/>
                          <a:cs typeface="Times New Roman"/>
                        </a:rPr>
                        <a:t> Research Program </a:t>
                      </a:r>
                      <a:r>
                        <a:rPr lang="en-US" sz="850" baseline="0" dirty="0" smtClean="0">
                          <a:latin typeface="Palatino Linotype" panose="02040502050505030304" pitchFamily="18" charset="0"/>
                          <a:cs typeface="Times New Roman"/>
                        </a:rPr>
                        <a:t>can be found at </a:t>
                      </a:r>
                      <a:r>
                        <a:rPr lang="en-US" sz="850" baseline="0" dirty="0" smtClean="0">
                          <a:latin typeface="Palatino Linotype" panose="02040502050505030304" pitchFamily="18" charset="0"/>
                          <a:cs typeface="Times New Roman"/>
                          <a:hlinkClick r:id="rId5"/>
                        </a:rPr>
                        <a:t>http://vtrans.vermont.gov/planning/research</a:t>
                      </a:r>
                      <a:r>
                        <a:rPr lang="en-US" sz="850" baseline="0" dirty="0" smtClean="0">
                          <a:latin typeface="Palatino Linotype" panose="02040502050505030304" pitchFamily="18" charset="0"/>
                          <a:cs typeface="Times New Roman"/>
                        </a:rPr>
                        <a:t> </a:t>
                      </a:r>
                    </a:p>
                    <a:p>
                      <a:pPr marL="152400" marR="154940">
                        <a:lnSpc>
                          <a:spcPts val="1000"/>
                        </a:lnSpc>
                        <a:spcBef>
                          <a:spcPts val="290"/>
                        </a:spcBef>
                      </a:pPr>
                      <a:endParaRPr lang="en-US" sz="850" baseline="0" dirty="0" smtClean="0">
                        <a:latin typeface="Palatino Linotype" panose="02040502050505030304" pitchFamily="18" charset="0"/>
                        <a:cs typeface="Times New Roman"/>
                      </a:endParaRPr>
                    </a:p>
                    <a:p>
                      <a:pPr marL="152400" marR="154940" lvl="0" indent="0" defTabSz="914400" eaLnBrk="1" fontAlgn="auto" latinLnBrk="0" hangingPunct="1">
                        <a:lnSpc>
                          <a:spcPts val="1000"/>
                        </a:lnSpc>
                        <a:spcBef>
                          <a:spcPts val="290"/>
                        </a:spcBef>
                        <a:spcAft>
                          <a:spcPts val="0"/>
                        </a:spcAft>
                        <a:buClrTx/>
                        <a:buSzTx/>
                        <a:buFontTx/>
                        <a:buNone/>
                        <a:tabLst/>
                        <a:defRPr/>
                      </a:pPr>
                      <a:r>
                        <a:rPr lang="en-US" sz="850" baseline="0" dirty="0" smtClean="0">
                          <a:latin typeface="Palatino Linotype" panose="02040502050505030304" pitchFamily="18" charset="0"/>
                          <a:cs typeface="Times New Roman"/>
                        </a:rPr>
                        <a:t>Additional information about the </a:t>
                      </a:r>
                      <a:r>
                        <a:rPr lang="en-US" sz="850" b="1" baseline="0" dirty="0" err="1" smtClean="0">
                          <a:latin typeface="Palatino Linotype" panose="02040502050505030304" pitchFamily="18" charset="0"/>
                          <a:cs typeface="Times New Roman"/>
                        </a:rPr>
                        <a:t>VTrans</a:t>
                      </a:r>
                      <a:r>
                        <a:rPr lang="en-US" sz="850" b="1" baseline="0" dirty="0" smtClean="0">
                          <a:latin typeface="Palatino Linotype" panose="02040502050505030304" pitchFamily="18" charset="0"/>
                          <a:cs typeface="Times New Roman"/>
                        </a:rPr>
                        <a:t> STIC Program </a:t>
                      </a:r>
                      <a:r>
                        <a:rPr lang="en-US" sz="850" baseline="0" dirty="0" smtClean="0">
                          <a:latin typeface="Palatino Linotype" panose="02040502050505030304" pitchFamily="18" charset="0"/>
                          <a:cs typeface="Times New Roman"/>
                        </a:rPr>
                        <a:t>can be found at </a:t>
                      </a:r>
                      <a:r>
                        <a:rPr lang="en-US" sz="850" baseline="0" dirty="0" smtClean="0">
                          <a:latin typeface="Palatino Linotype" panose="02040502050505030304" pitchFamily="18" charset="0"/>
                          <a:cs typeface="Times New Roman"/>
                          <a:hlinkClick r:id="rId6"/>
                        </a:rPr>
                        <a:t>http://vtrans.vermont.gov/boards-councils/stic</a:t>
                      </a:r>
                      <a:r>
                        <a:rPr lang="en-US" sz="850" baseline="0" dirty="0" smtClean="0">
                          <a:latin typeface="Palatino Linotype" panose="02040502050505030304" pitchFamily="18" charset="0"/>
                          <a:cs typeface="Times New Roman"/>
                        </a:rPr>
                        <a:t>  </a:t>
                      </a:r>
                      <a:endParaRPr lang="en-US" sz="850" dirty="0" smtClean="0">
                        <a:latin typeface="Palatino Linotype" panose="02040502050505030304" pitchFamily="18" charset="0"/>
                        <a:cs typeface="Times New Roman"/>
                      </a:endParaRPr>
                    </a:p>
                  </a:txBody>
                  <a:tcPr marL="0" marR="0" marT="0" marB="0">
                    <a:lnL w="12699">
                      <a:solidFill>
                        <a:srgbClr val="395F3A"/>
                      </a:solidFill>
                      <a:prstDash val="solid"/>
                    </a:lnL>
                    <a:lnR w="12699">
                      <a:solidFill>
                        <a:srgbClr val="395F3A"/>
                      </a:solidFill>
                      <a:prstDash val="solid"/>
                    </a:lnR>
                    <a:lnB w="12699">
                      <a:solidFill>
                        <a:srgbClr val="395F3A"/>
                      </a:solidFill>
                      <a:prstDash val="solid"/>
                    </a:lnB>
                    <a:solidFill>
                      <a:srgbClr val="557630">
                        <a:alpha val="25000"/>
                      </a:srgbClr>
                    </a:solidFill>
                  </a:tcPr>
                </a:tc>
                <a:tc>
                  <a:txBody>
                    <a:bodyPr/>
                    <a:lstStyle/>
                    <a:p>
                      <a:pPr marL="70485" algn="just">
                        <a:lnSpc>
                          <a:spcPct val="100000"/>
                        </a:lnSpc>
                        <a:spcBef>
                          <a:spcPts val="65"/>
                        </a:spcBef>
                      </a:pPr>
                      <a:r>
                        <a:rPr lang="en-US" sz="1400" b="1" spc="20" dirty="0" smtClean="0">
                          <a:solidFill>
                            <a:srgbClr val="231F20"/>
                          </a:solidFill>
                          <a:latin typeface="Franklin Gothic Book" panose="020B0503020102020204" pitchFamily="34" charset="0"/>
                          <a:cs typeface="Calibri"/>
                        </a:rPr>
                        <a:t>Introduction</a:t>
                      </a:r>
                      <a:r>
                        <a:rPr lang="en-US" sz="1400" b="1" spc="20" baseline="0" dirty="0" smtClean="0">
                          <a:solidFill>
                            <a:srgbClr val="231F20"/>
                          </a:solidFill>
                          <a:latin typeface="Franklin Gothic Book" panose="020B0503020102020204" pitchFamily="34" charset="0"/>
                          <a:cs typeface="Calibri"/>
                        </a:rPr>
                        <a:t> or </a:t>
                      </a:r>
                      <a:r>
                        <a:rPr lang="en-US" sz="1400" b="1" spc="20" dirty="0" smtClean="0">
                          <a:solidFill>
                            <a:srgbClr val="231F20"/>
                          </a:solidFill>
                          <a:latin typeface="Franklin Gothic Book" panose="020B0503020102020204" pitchFamily="34" charset="0"/>
                          <a:cs typeface="Calibri"/>
                        </a:rPr>
                        <a:t>What </a:t>
                      </a:r>
                      <a:r>
                        <a:rPr lang="en-US" sz="1400" b="1" spc="35" dirty="0" smtClean="0">
                          <a:solidFill>
                            <a:srgbClr val="231F20"/>
                          </a:solidFill>
                          <a:latin typeface="Franklin Gothic Book" panose="020B0503020102020204" pitchFamily="34" charset="0"/>
                          <a:cs typeface="Calibri"/>
                        </a:rPr>
                        <a:t>was </a:t>
                      </a:r>
                      <a:r>
                        <a:rPr lang="en-US" sz="1400" b="1" spc="40" dirty="0" smtClean="0">
                          <a:solidFill>
                            <a:srgbClr val="231F20"/>
                          </a:solidFill>
                          <a:latin typeface="Franklin Gothic Book" panose="020B0503020102020204" pitchFamily="34" charset="0"/>
                          <a:cs typeface="Calibri"/>
                        </a:rPr>
                        <a:t>the</a:t>
                      </a:r>
                      <a:r>
                        <a:rPr lang="en-US" sz="1400" b="1" spc="-229" dirty="0" smtClean="0">
                          <a:solidFill>
                            <a:srgbClr val="231F20"/>
                          </a:solidFill>
                          <a:latin typeface="Franklin Gothic Book" panose="020B0503020102020204" pitchFamily="34" charset="0"/>
                          <a:cs typeface="Calibri"/>
                        </a:rPr>
                        <a:t> </a:t>
                      </a:r>
                      <a:r>
                        <a:rPr lang="en-US" sz="1400" b="1" spc="40" dirty="0" smtClean="0">
                          <a:solidFill>
                            <a:srgbClr val="231F20"/>
                          </a:solidFill>
                          <a:latin typeface="Franklin Gothic Book" panose="020B0503020102020204" pitchFamily="34" charset="0"/>
                          <a:cs typeface="Calibri"/>
                        </a:rPr>
                        <a:t>Problem?</a:t>
                      </a:r>
                      <a:endParaRPr sz="1400" dirty="0" smtClean="0">
                        <a:latin typeface="Franklin Gothic Book" panose="020B0503020102020204" pitchFamily="34" charset="0"/>
                        <a:cs typeface="Calibri"/>
                      </a:endParaRPr>
                    </a:p>
                    <a:p>
                      <a:pPr marL="70485" marR="5715" algn="just">
                        <a:lnSpc>
                          <a:spcPts val="1210"/>
                        </a:lnSpc>
                        <a:spcBef>
                          <a:spcPts val="400"/>
                        </a:spcBef>
                      </a:pPr>
                      <a:r>
                        <a:rPr lang="en-US" sz="1100" spc="-35" dirty="0" smtClean="0">
                          <a:solidFill>
                            <a:srgbClr val="231F20"/>
                          </a:solidFill>
                          <a:latin typeface="Palatino Linotype" panose="02040502050505030304" pitchFamily="18" charset="0"/>
                          <a:cs typeface="Garamond"/>
                        </a:rPr>
                        <a:t>Flooding occurs (1) when rain falls over a prolonged period of time, (2) when intense rain falls over a short period of time, or (3) when an ice or debris jam reduces the capacity of a crossing structure and causes a river or stream to overflow onto the surrounding area. The focus of this project is on the third type of flooding, specifically due to debris jams at crossing structures – culverts and bridges. Debris jams can also cause riverbank erosion, impede migration of aquatic creatures and adversely impact wildlife habitats. These types of flooding events contribute to the damage that was observed during both Tropical Storm Irene and the heavy rainfall in the spring and summer of 2013. A new approach is needed to mapping potential debris blockages - one that can produce actionable information in a timely manner at a reasonable cost. </a:t>
                      </a:r>
                    </a:p>
                    <a:p>
                      <a:pPr marL="70485" marR="5715" algn="just">
                        <a:lnSpc>
                          <a:spcPts val="1210"/>
                        </a:lnSpc>
                        <a:spcBef>
                          <a:spcPts val="960"/>
                        </a:spcBef>
                      </a:pPr>
                      <a:r>
                        <a:rPr lang="en-US" sz="1400" b="1" spc="20" dirty="0" smtClean="0">
                          <a:solidFill>
                            <a:srgbClr val="231F20"/>
                          </a:solidFill>
                          <a:latin typeface="Franklin Gothic Book" panose="020B0503020102020204" pitchFamily="34" charset="0"/>
                          <a:cs typeface="Calibri"/>
                        </a:rPr>
                        <a:t>Methodology</a:t>
                      </a:r>
                      <a:r>
                        <a:rPr lang="en-US" sz="1400" b="1" spc="20" baseline="0" dirty="0" smtClean="0">
                          <a:solidFill>
                            <a:srgbClr val="231F20"/>
                          </a:solidFill>
                          <a:latin typeface="Franklin Gothic Book" panose="020B0503020102020204" pitchFamily="34" charset="0"/>
                          <a:cs typeface="Calibri"/>
                        </a:rPr>
                        <a:t> or </a:t>
                      </a:r>
                      <a:r>
                        <a:rPr lang="en-US" sz="1400" b="1" spc="20" dirty="0" smtClean="0">
                          <a:solidFill>
                            <a:srgbClr val="231F20"/>
                          </a:solidFill>
                          <a:latin typeface="Franklin Gothic Book" panose="020B0503020102020204" pitchFamily="34" charset="0"/>
                          <a:cs typeface="Calibri"/>
                        </a:rPr>
                        <a:t>What </a:t>
                      </a:r>
                      <a:r>
                        <a:rPr lang="en-US" sz="1400" b="1" spc="35" dirty="0" smtClean="0">
                          <a:solidFill>
                            <a:srgbClr val="231F20"/>
                          </a:solidFill>
                          <a:latin typeface="Franklin Gothic Book" panose="020B0503020102020204" pitchFamily="34" charset="0"/>
                          <a:cs typeface="Calibri"/>
                        </a:rPr>
                        <a:t>was</a:t>
                      </a:r>
                      <a:r>
                        <a:rPr lang="en-US" sz="1400" b="1" spc="-165" dirty="0" smtClean="0">
                          <a:solidFill>
                            <a:srgbClr val="231F20"/>
                          </a:solidFill>
                          <a:latin typeface="Franklin Gothic Book" panose="020B0503020102020204" pitchFamily="34" charset="0"/>
                          <a:cs typeface="Calibri"/>
                        </a:rPr>
                        <a:t> </a:t>
                      </a:r>
                      <a:r>
                        <a:rPr lang="en-US" sz="1400" b="1" spc="40" dirty="0" smtClean="0">
                          <a:solidFill>
                            <a:srgbClr val="231F20"/>
                          </a:solidFill>
                          <a:latin typeface="Franklin Gothic Book" panose="020B0503020102020204" pitchFamily="34" charset="0"/>
                          <a:cs typeface="Calibri"/>
                        </a:rPr>
                        <a:t>done?</a:t>
                      </a:r>
                      <a:endParaRPr lang="en-US" sz="1400" b="1" spc="-35" dirty="0" smtClean="0">
                        <a:solidFill>
                          <a:srgbClr val="231F20"/>
                        </a:solidFill>
                        <a:latin typeface="Franklin Gothic Book" panose="020B0503020102020204" pitchFamily="34" charset="0"/>
                        <a:cs typeface="Garamond"/>
                      </a:endParaRPr>
                    </a:p>
                    <a:p>
                      <a:pPr marL="70485" marR="5715" algn="just">
                        <a:lnSpc>
                          <a:spcPts val="1210"/>
                        </a:lnSpc>
                        <a:spcBef>
                          <a:spcPts val="400"/>
                        </a:spcBef>
                      </a:pPr>
                      <a:r>
                        <a:rPr lang="en-US" sz="1100" spc="-35" dirty="0" smtClean="0">
                          <a:solidFill>
                            <a:srgbClr val="231F20"/>
                          </a:solidFill>
                          <a:latin typeface="Palatino Linotype" panose="02040502050505030304" pitchFamily="18" charset="0"/>
                          <a:cs typeface="Garamond"/>
                        </a:rPr>
                        <a:t>The objectives of this project were to pilot-test the use of an unmanned aerial vehicle (UAV) to gather imagery of streambeds upstream of crossing structures, and to develop a process of rapidly transmitting data to stakeholders. A system was pilot-tested and a process was developed for automating detection of these potential obstructions and outputting a data table containing an extracted thumbnail image of each identified obstruction.</a:t>
                      </a:r>
                    </a:p>
                    <a:p>
                      <a:pPr marL="70485" marR="5715" algn="just">
                        <a:lnSpc>
                          <a:spcPts val="1210"/>
                        </a:lnSpc>
                        <a:spcBef>
                          <a:spcPts val="960"/>
                        </a:spcBef>
                      </a:pPr>
                      <a:r>
                        <a:rPr lang="en-US" sz="1400" b="1" spc="20" dirty="0" smtClean="0">
                          <a:solidFill>
                            <a:srgbClr val="231F20"/>
                          </a:solidFill>
                          <a:latin typeface="Franklin Gothic Book" panose="020B0503020102020204" pitchFamily="34" charset="0"/>
                          <a:ea typeface="+mn-ea"/>
                          <a:cs typeface="Calibri"/>
                        </a:rPr>
                        <a:t>Conclusion </a:t>
                      </a:r>
                      <a:r>
                        <a:rPr lang="en-US" sz="1400" b="1" spc="20" dirty="0" smtClean="0">
                          <a:solidFill>
                            <a:srgbClr val="231F20"/>
                          </a:solidFill>
                          <a:latin typeface="Franklin Gothic Book" panose="020B0503020102020204" pitchFamily="34" charset="0"/>
                          <a:ea typeface="+mn-ea"/>
                          <a:cs typeface="Calibri"/>
                        </a:rPr>
                        <a:t>or </a:t>
                      </a:r>
                      <a:r>
                        <a:rPr sz="1400" b="1" spc="20" dirty="0" smtClean="0">
                          <a:solidFill>
                            <a:srgbClr val="231F20"/>
                          </a:solidFill>
                          <a:latin typeface="Franklin Gothic Book" panose="020B0503020102020204" pitchFamily="34" charset="0"/>
                          <a:cs typeface="Calibri"/>
                        </a:rPr>
                        <a:t>What</a:t>
                      </a:r>
                      <a:r>
                        <a:rPr sz="1400" b="1" spc="-50" dirty="0" smtClean="0">
                          <a:solidFill>
                            <a:srgbClr val="231F20"/>
                          </a:solidFill>
                          <a:latin typeface="Franklin Gothic Book" panose="020B0503020102020204" pitchFamily="34" charset="0"/>
                          <a:cs typeface="Calibri"/>
                        </a:rPr>
                        <a:t> </a:t>
                      </a:r>
                      <a:r>
                        <a:rPr sz="1400" b="1" spc="30" dirty="0">
                          <a:solidFill>
                            <a:srgbClr val="231F20"/>
                          </a:solidFill>
                          <a:latin typeface="Franklin Gothic Book" panose="020B0503020102020204" pitchFamily="34" charset="0"/>
                          <a:cs typeface="Calibri"/>
                        </a:rPr>
                        <a:t>are</a:t>
                      </a:r>
                      <a:r>
                        <a:rPr sz="1400" b="1" spc="-50" dirty="0">
                          <a:solidFill>
                            <a:srgbClr val="231F20"/>
                          </a:solidFill>
                          <a:latin typeface="Franklin Gothic Book" panose="020B0503020102020204" pitchFamily="34" charset="0"/>
                          <a:cs typeface="Calibri"/>
                        </a:rPr>
                        <a:t> </a:t>
                      </a:r>
                      <a:r>
                        <a:rPr sz="1400" b="1" spc="40" dirty="0">
                          <a:solidFill>
                            <a:srgbClr val="231F20"/>
                          </a:solidFill>
                          <a:latin typeface="Franklin Gothic Book" panose="020B0503020102020204" pitchFamily="34" charset="0"/>
                          <a:cs typeface="Calibri"/>
                        </a:rPr>
                        <a:t>the</a:t>
                      </a:r>
                      <a:r>
                        <a:rPr sz="1400" b="1" spc="-50" dirty="0">
                          <a:solidFill>
                            <a:srgbClr val="231F20"/>
                          </a:solidFill>
                          <a:latin typeface="Franklin Gothic Book" panose="020B0503020102020204" pitchFamily="34" charset="0"/>
                          <a:cs typeface="Calibri"/>
                        </a:rPr>
                        <a:t> </a:t>
                      </a:r>
                      <a:r>
                        <a:rPr sz="1400" b="1" spc="50" dirty="0">
                          <a:solidFill>
                            <a:srgbClr val="231F20"/>
                          </a:solidFill>
                          <a:latin typeface="Franklin Gothic Book" panose="020B0503020102020204" pitchFamily="34" charset="0"/>
                          <a:cs typeface="Calibri"/>
                        </a:rPr>
                        <a:t>next</a:t>
                      </a:r>
                      <a:r>
                        <a:rPr sz="1400" b="1" spc="-50" dirty="0">
                          <a:solidFill>
                            <a:srgbClr val="231F20"/>
                          </a:solidFill>
                          <a:latin typeface="Franklin Gothic Book" panose="020B0503020102020204" pitchFamily="34" charset="0"/>
                          <a:cs typeface="Calibri"/>
                        </a:rPr>
                        <a:t> </a:t>
                      </a:r>
                      <a:r>
                        <a:rPr sz="1400" b="1" spc="35" dirty="0">
                          <a:solidFill>
                            <a:srgbClr val="231F20"/>
                          </a:solidFill>
                          <a:latin typeface="Franklin Gothic Book" panose="020B0503020102020204" pitchFamily="34" charset="0"/>
                          <a:cs typeface="Calibri"/>
                        </a:rPr>
                        <a:t>steps?</a:t>
                      </a:r>
                      <a:endParaRPr sz="1400" dirty="0">
                        <a:latin typeface="Franklin Gothic Book" panose="020B0503020102020204" pitchFamily="34" charset="0"/>
                        <a:cs typeface="Calibri"/>
                      </a:endParaRPr>
                    </a:p>
                    <a:p>
                      <a:pPr marL="70485" marR="5715" algn="just">
                        <a:lnSpc>
                          <a:spcPts val="1210"/>
                        </a:lnSpc>
                        <a:spcBef>
                          <a:spcPts val="400"/>
                        </a:spcBef>
                      </a:pPr>
                      <a:r>
                        <a:rPr lang="en-US" sz="1100" spc="-35" dirty="0" smtClean="0">
                          <a:solidFill>
                            <a:srgbClr val="231F20"/>
                          </a:solidFill>
                          <a:latin typeface="Palatino Linotype" panose="02040502050505030304" pitchFamily="18" charset="0"/>
                          <a:cs typeface="Garamond"/>
                        </a:rPr>
                        <a:t>Two significant challenges were encountered during this project, in the post-processing of imagery and data transmission to stakeholders. Automation of the feature-extraction process in GIS was initially thought to be imperative to getting actionable results as quickly as possible. However, due to the extremely high resolution of the raw images and the need to check the results of the automated process, it became clear that the fastest method of getting actionable results was to visually scan the images for large woody debris (LWD) piles, which are relatively easy to discern in the streambed and on the stream banks. In addition, transmission of data from the field to critical stakeholders was originally not thought to be a critical aspect of the project. However, the file sizes that are typical of the high-resolution </a:t>
                      </a:r>
                      <a:r>
                        <a:rPr lang="en-US" sz="1100" spc="-35" dirty="0" err="1" smtClean="0">
                          <a:solidFill>
                            <a:srgbClr val="231F20"/>
                          </a:solidFill>
                          <a:latin typeface="Palatino Linotype" panose="02040502050505030304" pitchFamily="18" charset="0"/>
                          <a:cs typeface="Garamond"/>
                        </a:rPr>
                        <a:t>orthophotos</a:t>
                      </a:r>
                      <a:r>
                        <a:rPr lang="en-US" sz="1100" spc="-35" dirty="0" smtClean="0">
                          <a:solidFill>
                            <a:srgbClr val="231F20"/>
                          </a:solidFill>
                          <a:latin typeface="Palatino Linotype" panose="02040502050505030304" pitchFamily="18" charset="0"/>
                          <a:cs typeface="Garamond"/>
                        </a:rPr>
                        <a:t> that would be obtained from a UAV flight normally preclude their transmission with anything but a hosted file transfer service or by delivering the data on a portable storage device. As interactions with stakeholders progressed, it became clear that</a:t>
                      </a:r>
                      <a:r>
                        <a:rPr lang="en-US" sz="1100" spc="-35" baseline="0" dirty="0" smtClean="0">
                          <a:solidFill>
                            <a:srgbClr val="231F20"/>
                          </a:solidFill>
                          <a:latin typeface="Palatino Linotype" panose="02040502050505030304" pitchFamily="18" charset="0"/>
                          <a:cs typeface="Garamond"/>
                        </a:rPr>
                        <a:t> </a:t>
                      </a:r>
                      <a:r>
                        <a:rPr lang="en-US" sz="1100" spc="-35" dirty="0" smtClean="0">
                          <a:solidFill>
                            <a:srgbClr val="231F20"/>
                          </a:solidFill>
                          <a:latin typeface="Palatino Linotype" panose="02040502050505030304" pitchFamily="18" charset="0"/>
                          <a:cs typeface="Garamond"/>
                        </a:rPr>
                        <a:t>it would be beneficial for the team to transmit actionable information on the location and extent of LWD piles as rapidly as possible in the field. The team developed a procedure for extracting a small thumbnail image of each LWD pile and its relevant data, reducing the file sizes to make them transmittable as an attachment to an email or text message.</a:t>
                      </a:r>
                    </a:p>
                    <a:p>
                      <a:pPr marL="70485" marR="5715" algn="just">
                        <a:lnSpc>
                          <a:spcPts val="1210"/>
                        </a:lnSpc>
                        <a:spcBef>
                          <a:spcPts val="960"/>
                        </a:spcBef>
                      </a:pPr>
                      <a:r>
                        <a:rPr sz="1400" b="1" spc="20" dirty="0" smtClean="0">
                          <a:solidFill>
                            <a:srgbClr val="231F20"/>
                          </a:solidFill>
                          <a:latin typeface="Franklin Gothic Book" panose="020B0503020102020204" pitchFamily="34" charset="0"/>
                          <a:cs typeface="Calibri"/>
                        </a:rPr>
                        <a:t>What</a:t>
                      </a:r>
                      <a:r>
                        <a:rPr sz="1400" b="1" spc="-45" dirty="0" smtClean="0">
                          <a:solidFill>
                            <a:srgbClr val="231F20"/>
                          </a:solidFill>
                          <a:latin typeface="Franklin Gothic Book" panose="020B0503020102020204" pitchFamily="34" charset="0"/>
                          <a:cs typeface="Calibri"/>
                        </a:rPr>
                        <a:t> </a:t>
                      </a:r>
                      <a:r>
                        <a:rPr sz="1400" b="1" spc="30" dirty="0">
                          <a:solidFill>
                            <a:srgbClr val="231F20"/>
                          </a:solidFill>
                          <a:latin typeface="Franklin Gothic Book" panose="020B0503020102020204" pitchFamily="34" charset="0"/>
                          <a:cs typeface="Calibri"/>
                        </a:rPr>
                        <a:t>are</a:t>
                      </a:r>
                      <a:r>
                        <a:rPr sz="1400" b="1" spc="-45" dirty="0">
                          <a:solidFill>
                            <a:srgbClr val="231F20"/>
                          </a:solidFill>
                          <a:latin typeface="Franklin Gothic Book" panose="020B0503020102020204" pitchFamily="34" charset="0"/>
                          <a:cs typeface="Calibri"/>
                        </a:rPr>
                        <a:t> </a:t>
                      </a:r>
                      <a:r>
                        <a:rPr sz="1400" b="1" spc="45" dirty="0">
                          <a:solidFill>
                            <a:srgbClr val="231F20"/>
                          </a:solidFill>
                          <a:latin typeface="Franklin Gothic Book" panose="020B0503020102020204" pitchFamily="34" charset="0"/>
                          <a:cs typeface="Calibri"/>
                        </a:rPr>
                        <a:t>potential</a:t>
                      </a:r>
                      <a:r>
                        <a:rPr sz="1400" b="1" spc="-45" dirty="0">
                          <a:solidFill>
                            <a:srgbClr val="231F20"/>
                          </a:solidFill>
                          <a:latin typeface="Franklin Gothic Book" panose="020B0503020102020204" pitchFamily="34" charset="0"/>
                          <a:cs typeface="Calibri"/>
                        </a:rPr>
                        <a:t> </a:t>
                      </a:r>
                      <a:r>
                        <a:rPr sz="1400" b="1" spc="40" dirty="0" smtClean="0">
                          <a:solidFill>
                            <a:srgbClr val="231F20"/>
                          </a:solidFill>
                          <a:latin typeface="Franklin Gothic Book" panose="020B0503020102020204" pitchFamily="34" charset="0"/>
                          <a:cs typeface="Calibri"/>
                        </a:rPr>
                        <a:t>impacts?</a:t>
                      </a:r>
                      <a:r>
                        <a:rPr lang="en-US" sz="1400" b="1" spc="40" dirty="0" smtClean="0">
                          <a:solidFill>
                            <a:srgbClr val="231F20"/>
                          </a:solidFill>
                          <a:latin typeface="Franklin Gothic Book" panose="020B0503020102020204" pitchFamily="34" charset="0"/>
                          <a:cs typeface="Calibri"/>
                        </a:rPr>
                        <a:t>  What is the benefit to </a:t>
                      </a:r>
                      <a:r>
                        <a:rPr lang="en-US" sz="1400" b="1" spc="40" dirty="0" err="1" smtClean="0">
                          <a:solidFill>
                            <a:srgbClr val="231F20"/>
                          </a:solidFill>
                          <a:latin typeface="Franklin Gothic Book" panose="020B0503020102020204" pitchFamily="34" charset="0"/>
                          <a:cs typeface="Calibri"/>
                        </a:rPr>
                        <a:t>VTrans</a:t>
                      </a:r>
                      <a:r>
                        <a:rPr lang="en-US" sz="1400" b="1" spc="40" dirty="0" smtClean="0">
                          <a:solidFill>
                            <a:srgbClr val="231F20"/>
                          </a:solidFill>
                          <a:latin typeface="Franklin Gothic Book" panose="020B0503020102020204" pitchFamily="34" charset="0"/>
                          <a:cs typeface="Calibri"/>
                        </a:rPr>
                        <a:t>?</a:t>
                      </a:r>
                      <a:endParaRPr sz="1400" dirty="0">
                        <a:latin typeface="Franklin Gothic Book" panose="020B0503020102020204" pitchFamily="34" charset="0"/>
                        <a:cs typeface="Calibri"/>
                      </a:endParaRPr>
                    </a:p>
                    <a:p>
                      <a:pPr marL="70485" marR="5715" algn="just">
                        <a:lnSpc>
                          <a:spcPts val="1210"/>
                        </a:lnSpc>
                        <a:spcBef>
                          <a:spcPts val="400"/>
                        </a:spcBef>
                      </a:pPr>
                      <a:r>
                        <a:rPr lang="en-US" sz="1100" spc="-20" dirty="0" smtClean="0">
                          <a:solidFill>
                            <a:srgbClr val="231F20"/>
                          </a:solidFill>
                          <a:latin typeface="Palatino Linotype" panose="02040502050505030304" pitchFamily="18" charset="0"/>
                          <a:cs typeface="Garamond"/>
                        </a:rPr>
                        <a:t>This type of deployment can be a significant benefit to both ANR and </a:t>
                      </a:r>
                      <a:r>
                        <a:rPr lang="en-US" sz="1100" spc="-20" dirty="0" err="1" smtClean="0">
                          <a:solidFill>
                            <a:srgbClr val="231F20"/>
                          </a:solidFill>
                          <a:latin typeface="Palatino Linotype" panose="02040502050505030304" pitchFamily="18" charset="0"/>
                          <a:cs typeface="Garamond"/>
                        </a:rPr>
                        <a:t>VTrans</a:t>
                      </a:r>
                      <a:r>
                        <a:rPr lang="en-US" sz="1100" spc="-20" dirty="0" smtClean="0">
                          <a:solidFill>
                            <a:srgbClr val="231F20"/>
                          </a:solidFill>
                          <a:latin typeface="Palatino Linotype" panose="02040502050505030304" pitchFamily="18" charset="0"/>
                          <a:cs typeface="Garamond"/>
                        </a:rPr>
                        <a:t> in the future. Making a UAV flight a standard part of the implementation of corrective action at problematic stream/road crossings can focus the mitigation efforts to significantly reduce resources and time needed to address the problem. Focusing these mitigations efforts will make the corrective measures more effective, and allow more problematic crossings to be fixed before the damage is done.</a:t>
                      </a:r>
                      <a:endParaRPr sz="1100" dirty="0">
                        <a:latin typeface="Palatino Linotype" panose="02040502050505030304" pitchFamily="18" charset="0"/>
                        <a:cs typeface="Garamond"/>
                      </a:endParaRPr>
                    </a:p>
                  </a:txBody>
                  <a:tcPr marL="0" marR="0" marT="0" marB="0">
                    <a:lnL w="12699">
                      <a:solidFill>
                        <a:srgbClr val="395F3A"/>
                      </a:solidFill>
                      <a:prstDash val="solid"/>
                    </a:lnL>
                  </a:tcPr>
                </a:tc>
                <a:extLst>
                  <a:ext uri="{0D108BD9-81ED-4DB2-BD59-A6C34878D82A}">
                    <a16:rowId xmlns:a16="http://schemas.microsoft.com/office/drawing/2014/main" xmlns="" val="10003"/>
                  </a:ext>
                </a:extLst>
              </a:tr>
            </a:tbl>
          </a:graphicData>
        </a:graphic>
      </p:graphicFrame>
      <p:pic>
        <p:nvPicPr>
          <p:cNvPr id="30" name="Picture 29"/>
          <p:cNvPicPr>
            <a:picLocks noChangeAspect="1"/>
          </p:cNvPicPr>
          <p:nvPr/>
        </p:nvPicPr>
        <p:blipFill>
          <a:blip r:embed="rId7"/>
          <a:stretch>
            <a:fillRect/>
          </a:stretch>
        </p:blipFill>
        <p:spPr>
          <a:xfrm>
            <a:off x="457146" y="547106"/>
            <a:ext cx="1759779" cy="435589"/>
          </a:xfrm>
          <a:prstGeom prst="rect">
            <a:avLst/>
          </a:prstGeom>
        </p:spPr>
      </p:pic>
      <p:sp>
        <p:nvSpPr>
          <p:cNvPr id="32" name="TextBox 31"/>
          <p:cNvSpPr txBox="1"/>
          <p:nvPr/>
        </p:nvSpPr>
        <p:spPr>
          <a:xfrm>
            <a:off x="441244" y="1109911"/>
            <a:ext cx="1696490" cy="646331"/>
          </a:xfrm>
          <a:prstGeom prst="rect">
            <a:avLst/>
          </a:prstGeom>
          <a:solidFill>
            <a:schemeClr val="accent3">
              <a:lumMod val="40000"/>
              <a:lumOff val="60000"/>
              <a:alpha val="25000"/>
            </a:schemeClr>
          </a:solidFill>
        </p:spPr>
        <p:txBody>
          <a:bodyPr wrap="none" rtlCol="0">
            <a:spAutoFit/>
          </a:bodyPr>
          <a:lstStyle/>
          <a:p>
            <a:pPr algn="ctr"/>
            <a:r>
              <a:rPr lang="en-US" b="1" dirty="0" smtClean="0">
                <a:latin typeface="Franklin Gothic Medium" panose="020B0603020102020204" pitchFamily="34" charset="0"/>
              </a:rPr>
              <a:t>2017 Research</a:t>
            </a:r>
          </a:p>
          <a:p>
            <a:pPr algn="ctr"/>
            <a:r>
              <a:rPr lang="en-US" b="1" dirty="0" smtClean="0">
                <a:latin typeface="Franklin Gothic Medium" panose="020B0603020102020204" pitchFamily="34" charset="0"/>
              </a:rPr>
              <a:t>Symposium</a:t>
            </a:r>
            <a:endParaRPr lang="en-US" b="1" dirty="0">
              <a:latin typeface="Franklin Gothic Medium" panose="020B060302010202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231F2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22ec0dd7-095b-41f2-b8b8-a624496b8c6b">E23TXWV46JPD-235135430-31</_dlc_DocId>
    <_dlc_DocIdUrl xmlns="22ec0dd7-095b-41f2-b8b8-a624496b8c6b">
      <Url>https://outside.vermont.gov/agency/VTRANS/external/docs/_layouts/15/DocIdRedir.aspx?ID=E23TXWV46JPD-235135430-31</Url>
      <Description>E23TXWV46JPD-235135430-31</Description>
    </_dlc_DocIdUrl>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ct:contentTypeSchema xmlns:ct="http://schemas.microsoft.com/office/2006/metadata/contentType" xmlns:ma="http://schemas.microsoft.com/office/2006/metadata/properties/metaAttributes" ct:_="" ma:_="" ma:contentTypeName="Document" ma:contentTypeID="0x0101007618CA193348A64BB00EC4DD700C226C" ma:contentTypeVersion="4" ma:contentTypeDescription="Create a new document." ma:contentTypeScope="" ma:versionID="f06708e5199452a9f7394f94d84a6298">
  <xsd:schema xmlns:xsd="http://www.w3.org/2001/XMLSchema" xmlns:xs="http://www.w3.org/2001/XMLSchema" xmlns:p="http://schemas.microsoft.com/office/2006/metadata/properties" xmlns:ns2="2a208fe3-8287-4a8b-b629-d45392ca0f10" xmlns:ns3="22ec0dd7-095b-41f2-b8b8-a624496b8c6b" targetNamespace="http://schemas.microsoft.com/office/2006/metadata/properties" ma:root="true" ma:fieldsID="e6605e219c6038dbb08f224e297c44ee" ns2:_="" ns3:_="">
    <xsd:import namespace="2a208fe3-8287-4a8b-b629-d45392ca0f10"/>
    <xsd:import namespace="22ec0dd7-095b-41f2-b8b8-a624496b8c6b"/>
    <xsd:element name="properties">
      <xsd:complexType>
        <xsd:sequence>
          <xsd:element name="documentManagement">
            <xsd:complexType>
              <xsd:all>
                <xsd:element ref="ns2:SharedWithUsers"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a208fe3-8287-4a8b-b629-d45392ca0f10"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22ec0dd7-095b-41f2-b8b8-a624496b8c6b" elementFormDefault="qualified">
    <xsd:import namespace="http://schemas.microsoft.com/office/2006/documentManagement/types"/>
    <xsd:import namespace="http://schemas.microsoft.com/office/infopath/2007/PartnerControls"/>
    <xsd:element name="_dlc_DocId" ma:index="9" nillable="true" ma:displayName="Document ID Value" ma:description="The value of the document ID assigned to this item." ma:internalName="_dlc_DocId" ma:readOnly="true">
      <xsd:simpleType>
        <xsd:restriction base="dms:Text"/>
      </xsd:simpleType>
    </xsd:element>
    <xsd:element name="_dlc_DocIdUrl" ma:index="1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1"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95AD0A3-B2FA-4080-B728-A423E6B72B12}"/>
</file>

<file path=customXml/itemProps2.xml><?xml version="1.0" encoding="utf-8"?>
<ds:datastoreItem xmlns:ds="http://schemas.openxmlformats.org/officeDocument/2006/customXml" ds:itemID="{EFC8000C-5E4A-4DD3-9673-0106FBB5AC65}"/>
</file>

<file path=customXml/itemProps3.xml><?xml version="1.0" encoding="utf-8"?>
<ds:datastoreItem xmlns:ds="http://schemas.openxmlformats.org/officeDocument/2006/customXml" ds:itemID="{45CD2C51-3E53-411F-8CD5-4F5119D68B15}"/>
</file>

<file path=customXml/itemProps4.xml><?xml version="1.0" encoding="utf-8"?>
<ds:datastoreItem xmlns:ds="http://schemas.openxmlformats.org/officeDocument/2006/customXml" ds:itemID="{C919CE33-13E7-4E85-9983-684577D2FB5B}"/>
</file>

<file path=docProps/app.xml><?xml version="1.0" encoding="utf-8"?>
<Properties xmlns="http://schemas.openxmlformats.org/officeDocument/2006/extended-properties" xmlns:vt="http://schemas.openxmlformats.org/officeDocument/2006/docPropsVTypes">
  <Template/>
  <TotalTime>664</TotalTime>
  <Words>776</Words>
  <Application>Microsoft Office PowerPoint</Application>
  <PresentationFormat>Custom</PresentationFormat>
  <Paragraphs>39</Paragraphs>
  <Slides>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Calibri</vt:lpstr>
      <vt:lpstr>Franklin Gothic Book</vt:lpstr>
      <vt:lpstr>Franklin Gothic Demi</vt:lpstr>
      <vt:lpstr>Franklin Gothic Medium</vt:lpstr>
      <vt:lpstr>Garamond</vt:lpstr>
      <vt:lpstr>Palatino Linotype</vt:lpstr>
      <vt:lpstr>Times New Roman</vt:lpstr>
      <vt:lpstr>Office Theme</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Julie Dowds</dc:creator>
  <cp:lastModifiedBy>James Sullivan</cp:lastModifiedBy>
  <cp:revision>20</cp:revision>
  <cp:lastPrinted>2017-07-31T17:57:21Z</cp:lastPrinted>
  <dcterms:created xsi:type="dcterms:W3CDTF">2016-10-05T18:36:23Z</dcterms:created>
  <dcterms:modified xsi:type="dcterms:W3CDTF">2017-09-07T13:46:32Z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2014-12-03T00:00:00Z</vt:filetime>
  </property>
  <property fmtid="{D5CDD505-2E9C-101B-9397-08002B2CF9AE}" pid="3" name="Creator">
    <vt:lpwstr>Adobe InDesign CS5 (7.0)</vt:lpwstr>
  </property>
  <property fmtid="{D5CDD505-2E9C-101B-9397-08002B2CF9AE}" pid="4" name="LastSaved">
    <vt:filetime>2016-10-05T00:00:00Z</vt:filetime>
  </property>
  <property fmtid="{D5CDD505-2E9C-101B-9397-08002B2CF9AE}" pid="5" name="ContentTypeId">
    <vt:lpwstr>0x0101007618CA193348A64BB00EC4DD700C226C</vt:lpwstr>
  </property>
  <property fmtid="{D5CDD505-2E9C-101B-9397-08002B2CF9AE}" pid="6" name="_dlc_DocIdItemGuid">
    <vt:lpwstr>c7e9cfdb-c0d7-45fb-a85b-e02f3e3505f3</vt:lpwstr>
  </property>
</Properties>
</file>